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ugaki" panose="020B0604020202020204" charset="0"/>
      <p:regular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omic Sans" panose="020B0604020202020204" charset="0"/>
      <p:regular r:id="rId18"/>
    </p:embeddedFont>
    <p:embeddedFont>
      <p:font typeface="Cormorant Garamond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0" d="100"/>
          <a:sy n="20" d="100"/>
        </p:scale>
        <p:origin x="121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18108">
            <a:off x="3396806" y="1738899"/>
            <a:ext cx="10822603" cy="6032611"/>
            <a:chOff x="0" y="0"/>
            <a:chExt cx="2850398" cy="15888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0398" cy="1588836"/>
            </a:xfrm>
            <a:custGeom>
              <a:avLst/>
              <a:gdLst/>
              <a:ahLst/>
              <a:cxnLst/>
              <a:rect l="l" t="t" r="r" b="b"/>
              <a:pathLst>
                <a:path w="2850398" h="1588836">
                  <a:moveTo>
                    <a:pt x="36483" y="0"/>
                  </a:moveTo>
                  <a:lnTo>
                    <a:pt x="2813915" y="0"/>
                  </a:lnTo>
                  <a:cubicBezTo>
                    <a:pt x="2823591" y="0"/>
                    <a:pt x="2832870" y="3844"/>
                    <a:pt x="2839712" y="10686"/>
                  </a:cubicBezTo>
                  <a:cubicBezTo>
                    <a:pt x="2846554" y="17527"/>
                    <a:pt x="2850398" y="26807"/>
                    <a:pt x="2850398" y="36483"/>
                  </a:cubicBezTo>
                  <a:lnTo>
                    <a:pt x="2850398" y="1552353"/>
                  </a:lnTo>
                  <a:cubicBezTo>
                    <a:pt x="2850398" y="1562029"/>
                    <a:pt x="2846554" y="1571309"/>
                    <a:pt x="2839712" y="1578150"/>
                  </a:cubicBezTo>
                  <a:cubicBezTo>
                    <a:pt x="2832870" y="1584992"/>
                    <a:pt x="2823591" y="1588836"/>
                    <a:pt x="2813915" y="1588836"/>
                  </a:cubicBezTo>
                  <a:lnTo>
                    <a:pt x="36483" y="1588836"/>
                  </a:lnTo>
                  <a:cubicBezTo>
                    <a:pt x="26807" y="1588836"/>
                    <a:pt x="17527" y="1584992"/>
                    <a:pt x="10686" y="1578150"/>
                  </a:cubicBezTo>
                  <a:cubicBezTo>
                    <a:pt x="3844" y="1571309"/>
                    <a:pt x="0" y="1562029"/>
                    <a:pt x="0" y="1552353"/>
                  </a:cubicBezTo>
                  <a:lnTo>
                    <a:pt x="0" y="36483"/>
                  </a:lnTo>
                  <a:cubicBezTo>
                    <a:pt x="0" y="26807"/>
                    <a:pt x="3844" y="17527"/>
                    <a:pt x="10686" y="10686"/>
                  </a:cubicBezTo>
                  <a:cubicBezTo>
                    <a:pt x="17527" y="3844"/>
                    <a:pt x="26807" y="0"/>
                    <a:pt x="36483" y="0"/>
                  </a:cubicBezTo>
                  <a:close/>
                </a:path>
              </a:pathLst>
            </a:custGeom>
            <a:solidFill>
              <a:srgbClr val="DDB68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50398" cy="1626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518050">
            <a:off x="16828110" y="-1976676"/>
            <a:ext cx="12335704" cy="14240351"/>
          </a:xfrm>
          <a:custGeom>
            <a:avLst/>
            <a:gdLst/>
            <a:ahLst/>
            <a:cxnLst/>
            <a:rect l="l" t="t" r="r" b="b"/>
            <a:pathLst>
              <a:path w="12335704" h="14240351">
                <a:moveTo>
                  <a:pt x="0" y="0"/>
                </a:moveTo>
                <a:lnTo>
                  <a:pt x="12335704" y="0"/>
                </a:lnTo>
                <a:lnTo>
                  <a:pt x="12335704" y="14240352"/>
                </a:lnTo>
                <a:lnTo>
                  <a:pt x="0" y="1424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462870">
            <a:off x="-10873102" y="-6451339"/>
            <a:ext cx="12335704" cy="14240351"/>
          </a:xfrm>
          <a:custGeom>
            <a:avLst/>
            <a:gdLst/>
            <a:ahLst/>
            <a:cxnLst/>
            <a:rect l="l" t="t" r="r" b="b"/>
            <a:pathLst>
              <a:path w="12335704" h="14240351">
                <a:moveTo>
                  <a:pt x="0" y="0"/>
                </a:moveTo>
                <a:lnTo>
                  <a:pt x="12335704" y="0"/>
                </a:lnTo>
                <a:lnTo>
                  <a:pt x="12335704" y="14240351"/>
                </a:lnTo>
                <a:lnTo>
                  <a:pt x="0" y="14240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96577">
            <a:off x="10886322" y="3678482"/>
            <a:ext cx="14490576" cy="3169814"/>
          </a:xfrm>
          <a:custGeom>
            <a:avLst/>
            <a:gdLst/>
            <a:ahLst/>
            <a:cxnLst/>
            <a:rect l="l" t="t" r="r" b="b"/>
            <a:pathLst>
              <a:path w="14490576" h="3169814">
                <a:moveTo>
                  <a:pt x="0" y="0"/>
                </a:moveTo>
                <a:lnTo>
                  <a:pt x="14490576" y="0"/>
                </a:lnTo>
                <a:lnTo>
                  <a:pt x="14490576" y="3169813"/>
                </a:lnTo>
                <a:lnTo>
                  <a:pt x="0" y="3169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823315" y="1028700"/>
            <a:ext cx="3520496" cy="2477149"/>
          </a:xfrm>
          <a:custGeom>
            <a:avLst/>
            <a:gdLst/>
            <a:ahLst/>
            <a:cxnLst/>
            <a:rect l="l" t="t" r="r" b="b"/>
            <a:pathLst>
              <a:path w="3520496" h="2477149">
                <a:moveTo>
                  <a:pt x="0" y="0"/>
                </a:moveTo>
                <a:lnTo>
                  <a:pt x="3520496" y="0"/>
                </a:lnTo>
                <a:lnTo>
                  <a:pt x="3520496" y="2477149"/>
                </a:lnTo>
                <a:lnTo>
                  <a:pt x="0" y="2477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 rot="-238908">
            <a:off x="4302248" y="2554069"/>
            <a:ext cx="9590245" cy="173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11"/>
              </a:lnSpc>
            </a:pPr>
            <a:r>
              <a:rPr lang="en-US" sz="11821">
                <a:solidFill>
                  <a:srgbClr val="FFFFFF"/>
                </a:solidFill>
                <a:latin typeface="Bugaki"/>
                <a:ea typeface="Bugaki"/>
                <a:cs typeface="Bugaki"/>
                <a:sym typeface="Bugaki"/>
              </a:rPr>
              <a:t>MINDNEST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571764" y="5476409"/>
            <a:ext cx="4139645" cy="3055811"/>
          </a:xfrm>
          <a:custGeom>
            <a:avLst/>
            <a:gdLst/>
            <a:ahLst/>
            <a:cxnLst/>
            <a:rect l="l" t="t" r="r" b="b"/>
            <a:pathLst>
              <a:path w="4139645" h="3055811">
                <a:moveTo>
                  <a:pt x="0" y="0"/>
                </a:moveTo>
                <a:lnTo>
                  <a:pt x="4139645" y="0"/>
                </a:lnTo>
                <a:lnTo>
                  <a:pt x="4139645" y="3055811"/>
                </a:lnTo>
                <a:lnTo>
                  <a:pt x="0" y="30558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-206597">
            <a:off x="5887621" y="5911642"/>
            <a:ext cx="7181480" cy="98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0"/>
              </a:lnSpc>
            </a:pPr>
            <a:r>
              <a:rPr lang="en-US" sz="5764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GROUP 1</a:t>
            </a:r>
          </a:p>
        </p:txBody>
      </p:sp>
      <p:sp>
        <p:nvSpPr>
          <p:cNvPr id="12" name="Freeform 12"/>
          <p:cNvSpPr/>
          <p:nvPr/>
        </p:nvSpPr>
        <p:spPr>
          <a:xfrm rot="-5111393">
            <a:off x="-5865363" y="-756941"/>
            <a:ext cx="13035676" cy="2851554"/>
          </a:xfrm>
          <a:custGeom>
            <a:avLst/>
            <a:gdLst/>
            <a:ahLst/>
            <a:cxnLst/>
            <a:rect l="l" t="t" r="r" b="b"/>
            <a:pathLst>
              <a:path w="13035676" h="2851554">
                <a:moveTo>
                  <a:pt x="0" y="0"/>
                </a:moveTo>
                <a:lnTo>
                  <a:pt x="13035676" y="0"/>
                </a:lnTo>
                <a:lnTo>
                  <a:pt x="13035676" y="2851554"/>
                </a:lnTo>
                <a:lnTo>
                  <a:pt x="0" y="285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09283" y="2645671"/>
            <a:ext cx="4820984" cy="7641329"/>
          </a:xfrm>
          <a:custGeom>
            <a:avLst/>
            <a:gdLst/>
            <a:ahLst/>
            <a:cxnLst/>
            <a:rect l="l" t="t" r="r" b="b"/>
            <a:pathLst>
              <a:path w="4820984" h="7641329">
                <a:moveTo>
                  <a:pt x="0" y="0"/>
                </a:moveTo>
                <a:lnTo>
                  <a:pt x="4820984" y="0"/>
                </a:lnTo>
                <a:lnTo>
                  <a:pt x="4820984" y="7641329"/>
                </a:lnTo>
                <a:lnTo>
                  <a:pt x="0" y="7641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41446">
            <a:off x="8628091" y="-3977845"/>
            <a:ext cx="12335704" cy="5253245"/>
          </a:xfrm>
          <a:custGeom>
            <a:avLst/>
            <a:gdLst/>
            <a:ahLst/>
            <a:cxnLst/>
            <a:rect l="l" t="t" r="r" b="b"/>
            <a:pathLst>
              <a:path w="12335704" h="5253245">
                <a:moveTo>
                  <a:pt x="0" y="0"/>
                </a:moveTo>
                <a:lnTo>
                  <a:pt x="12335704" y="0"/>
                </a:lnTo>
                <a:lnTo>
                  <a:pt x="12335704" y="5253246"/>
                </a:lnTo>
                <a:lnTo>
                  <a:pt x="0" y="525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1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897335">
            <a:off x="-5139152" y="-570632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57115" y="1066800"/>
            <a:ext cx="11815445" cy="11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Non Functional Req.</a:t>
            </a:r>
          </a:p>
        </p:txBody>
      </p:sp>
      <p:sp>
        <p:nvSpPr>
          <p:cNvPr id="5" name="Freeform 5"/>
          <p:cNvSpPr/>
          <p:nvPr/>
        </p:nvSpPr>
        <p:spPr>
          <a:xfrm rot="185119">
            <a:off x="9723416" y="275252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5"/>
                </a:lnTo>
                <a:lnTo>
                  <a:pt x="0" y="2250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441646">
            <a:off x="-3251523" y="-485184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60226" y="2801149"/>
            <a:ext cx="14737536" cy="1109522"/>
            <a:chOff x="0" y="0"/>
            <a:chExt cx="19650048" cy="147936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227152" cy="1479362"/>
              <a:chOff x="0" y="0"/>
              <a:chExt cx="1230055" cy="2922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30055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1230055" h="292220">
                    <a:moveTo>
                      <a:pt x="0" y="0"/>
                    </a:moveTo>
                    <a:lnTo>
                      <a:pt x="1230055" y="0"/>
                    </a:lnTo>
                    <a:lnTo>
                      <a:pt x="1230055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1230055" cy="349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Category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6579259" y="0"/>
              <a:ext cx="13070789" cy="1479362"/>
              <a:chOff x="0" y="0"/>
              <a:chExt cx="2581884" cy="2922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581884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2581884" h="292220">
                    <a:moveTo>
                      <a:pt x="0" y="0"/>
                    </a:moveTo>
                    <a:lnTo>
                      <a:pt x="2581884" y="0"/>
                    </a:lnTo>
                    <a:lnTo>
                      <a:pt x="2581884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2581884" cy="349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99"/>
                  </a:lnSpc>
                </a:pPr>
                <a:r>
                  <a:rPr lang="en-US" sz="3499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Status</a:t>
                </a:r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360226" y="4033978"/>
            <a:ext cx="14737536" cy="1109522"/>
            <a:chOff x="0" y="0"/>
            <a:chExt cx="19650048" cy="147936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227152" cy="1479362"/>
              <a:chOff x="0" y="0"/>
              <a:chExt cx="1230055" cy="29222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30055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1230055" h="292220">
                    <a:moveTo>
                      <a:pt x="0" y="0"/>
                    </a:moveTo>
                    <a:lnTo>
                      <a:pt x="1230055" y="0"/>
                    </a:lnTo>
                    <a:lnTo>
                      <a:pt x="1230055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1230055" cy="358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r>
                  <a:rPr lang="en-US" sz="35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Performance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579259" y="0"/>
              <a:ext cx="13070789" cy="1479362"/>
              <a:chOff x="0" y="0"/>
              <a:chExt cx="2581884" cy="2922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581884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2581884" h="292220">
                    <a:moveTo>
                      <a:pt x="0" y="0"/>
                    </a:moveTo>
                    <a:lnTo>
                      <a:pt x="2581884" y="0"/>
                    </a:lnTo>
                    <a:lnTo>
                      <a:pt x="2581884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66675"/>
                <a:ext cx="2581884" cy="358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r>
                  <a:rPr lang="en-US" sz="35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Fast navigation between screens</a:t>
                </a:r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360226" y="5267325"/>
            <a:ext cx="14737536" cy="1109522"/>
            <a:chOff x="0" y="0"/>
            <a:chExt cx="19650048" cy="147936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227152" cy="1479362"/>
              <a:chOff x="0" y="0"/>
              <a:chExt cx="1230055" cy="2922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30055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1230055" h="292220">
                    <a:moveTo>
                      <a:pt x="0" y="0"/>
                    </a:moveTo>
                    <a:lnTo>
                      <a:pt x="1230055" y="0"/>
                    </a:lnTo>
                    <a:lnTo>
                      <a:pt x="1230055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66675"/>
                <a:ext cx="1230055" cy="358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r>
                  <a:rPr lang="en-US" sz="35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Reliability</a:t>
                </a: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579259" y="0"/>
              <a:ext cx="13070789" cy="1479362"/>
              <a:chOff x="0" y="0"/>
              <a:chExt cx="2581884" cy="2922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581884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2581884" h="292220">
                    <a:moveTo>
                      <a:pt x="0" y="0"/>
                    </a:moveTo>
                    <a:lnTo>
                      <a:pt x="2581884" y="0"/>
                    </a:lnTo>
                    <a:lnTo>
                      <a:pt x="2581884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66675"/>
                <a:ext cx="2581884" cy="358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r>
                  <a:rPr lang="en-US" sz="35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Emergency calling works 100%</a:t>
                </a:r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1360226" y="6500672"/>
            <a:ext cx="14737536" cy="1109522"/>
            <a:chOff x="0" y="0"/>
            <a:chExt cx="19650048" cy="1479362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6227152" cy="1479362"/>
              <a:chOff x="0" y="0"/>
              <a:chExt cx="1230055" cy="29222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230055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1230055" h="292220">
                    <a:moveTo>
                      <a:pt x="0" y="0"/>
                    </a:moveTo>
                    <a:lnTo>
                      <a:pt x="1230055" y="0"/>
                    </a:lnTo>
                    <a:lnTo>
                      <a:pt x="1230055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66675"/>
                <a:ext cx="1230055" cy="358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r>
                  <a:rPr lang="en-US" sz="35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Usability</a:t>
                </a: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6579259" y="0"/>
              <a:ext cx="13070789" cy="1479362"/>
              <a:chOff x="0" y="0"/>
              <a:chExt cx="2581884" cy="2922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581884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2581884" h="292220">
                    <a:moveTo>
                      <a:pt x="0" y="0"/>
                    </a:moveTo>
                    <a:lnTo>
                      <a:pt x="2581884" y="0"/>
                    </a:lnTo>
                    <a:lnTo>
                      <a:pt x="2581884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66675"/>
                <a:ext cx="2581884" cy="358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r>
                  <a:rPr lang="en-US" sz="35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Intuitive Material 3 UI with clear navigation</a:t>
                </a: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1360226" y="7734018"/>
            <a:ext cx="14737536" cy="1109522"/>
            <a:chOff x="0" y="0"/>
            <a:chExt cx="19650048" cy="1479362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6227152" cy="1479362"/>
              <a:chOff x="0" y="0"/>
              <a:chExt cx="1230055" cy="29222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230055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1230055" h="292220">
                    <a:moveTo>
                      <a:pt x="0" y="0"/>
                    </a:moveTo>
                    <a:lnTo>
                      <a:pt x="1230055" y="0"/>
                    </a:lnTo>
                    <a:lnTo>
                      <a:pt x="1230055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66675"/>
                <a:ext cx="1230055" cy="358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r>
                  <a:rPr lang="en-US" sz="35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Compatibity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6579259" y="0"/>
              <a:ext cx="13070789" cy="1479362"/>
              <a:chOff x="0" y="0"/>
              <a:chExt cx="2581884" cy="29222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581884" cy="292220"/>
              </a:xfrm>
              <a:custGeom>
                <a:avLst/>
                <a:gdLst/>
                <a:ahLst/>
                <a:cxnLst/>
                <a:rect l="l" t="t" r="r" b="b"/>
                <a:pathLst>
                  <a:path w="2581884" h="292220">
                    <a:moveTo>
                      <a:pt x="0" y="0"/>
                    </a:moveTo>
                    <a:lnTo>
                      <a:pt x="2581884" y="0"/>
                    </a:lnTo>
                    <a:lnTo>
                      <a:pt x="2581884" y="292220"/>
                    </a:lnTo>
                    <a:lnTo>
                      <a:pt x="0" y="292220"/>
                    </a:lnTo>
                    <a:close/>
                  </a:path>
                </a:pathLst>
              </a:custGeom>
              <a:solidFill>
                <a:srgbClr val="B6AF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66675"/>
                <a:ext cx="2581884" cy="358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r>
                  <a:rPr lang="en-US" sz="3500">
                    <a:solidFill>
                      <a:srgbClr val="FFFFFF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Works on Android 12 +</a:t>
                </a: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41446">
            <a:off x="8628091" y="-3977845"/>
            <a:ext cx="12335704" cy="5253245"/>
          </a:xfrm>
          <a:custGeom>
            <a:avLst/>
            <a:gdLst/>
            <a:ahLst/>
            <a:cxnLst/>
            <a:rect l="l" t="t" r="r" b="b"/>
            <a:pathLst>
              <a:path w="12335704" h="5253245">
                <a:moveTo>
                  <a:pt x="0" y="0"/>
                </a:moveTo>
                <a:lnTo>
                  <a:pt x="12335704" y="0"/>
                </a:lnTo>
                <a:lnTo>
                  <a:pt x="12335704" y="5253246"/>
                </a:lnTo>
                <a:lnTo>
                  <a:pt x="0" y="525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1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897335">
            <a:off x="-5139152" y="-570632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72413" y="3577035"/>
            <a:ext cx="2415587" cy="6709965"/>
          </a:xfrm>
          <a:custGeom>
            <a:avLst/>
            <a:gdLst/>
            <a:ahLst/>
            <a:cxnLst/>
            <a:rect l="l" t="t" r="r" b="b"/>
            <a:pathLst>
              <a:path w="2415587" h="6709965">
                <a:moveTo>
                  <a:pt x="0" y="0"/>
                </a:moveTo>
                <a:lnTo>
                  <a:pt x="2415587" y="0"/>
                </a:lnTo>
                <a:lnTo>
                  <a:pt x="2415587" y="6709965"/>
                </a:lnTo>
                <a:lnTo>
                  <a:pt x="0" y="6709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5645424"/>
            <a:ext cx="3785616" cy="4114800"/>
          </a:xfrm>
          <a:custGeom>
            <a:avLst/>
            <a:gdLst/>
            <a:ahLst/>
            <a:cxnLst/>
            <a:rect l="l" t="t" r="r" b="b"/>
            <a:pathLst>
              <a:path w="3785616" h="4114800">
                <a:moveTo>
                  <a:pt x="0" y="0"/>
                </a:moveTo>
                <a:lnTo>
                  <a:pt x="3785616" y="0"/>
                </a:lnTo>
                <a:lnTo>
                  <a:pt x="3785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27244" y="2232320"/>
            <a:ext cx="13468699" cy="11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Functional Completion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58085" y="5713095"/>
            <a:ext cx="5315895" cy="250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846" lvl="1" indent="-292923" algn="l">
              <a:lnSpc>
                <a:spcPts val="5047"/>
              </a:lnSpc>
              <a:buFont typeface="Arial"/>
              <a:buChar char="•"/>
            </a:pPr>
            <a:r>
              <a:rPr lang="en-US" sz="271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Distraction</a:t>
            </a:r>
          </a:p>
          <a:p>
            <a:pPr marL="585846" lvl="1" indent="-292923" algn="l">
              <a:lnSpc>
                <a:spcPts val="5047"/>
              </a:lnSpc>
              <a:buFont typeface="Arial"/>
              <a:buChar char="•"/>
            </a:pPr>
            <a:r>
              <a:rPr lang="en-US" sz="271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Self-care</a:t>
            </a:r>
          </a:p>
          <a:p>
            <a:pPr marL="585846" lvl="1" indent="-292923" algn="l">
              <a:lnSpc>
                <a:spcPts val="5047"/>
              </a:lnSpc>
              <a:buFont typeface="Arial"/>
              <a:buChar char="•"/>
            </a:pPr>
            <a:r>
              <a:rPr lang="en-US" sz="271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Navigation</a:t>
            </a:r>
          </a:p>
          <a:p>
            <a:pPr marL="585846" lvl="1" indent="-292923" algn="l">
              <a:lnSpc>
                <a:spcPts val="5047"/>
              </a:lnSpc>
              <a:buFont typeface="Arial"/>
              <a:buChar char="•"/>
            </a:pPr>
            <a:r>
              <a:rPr lang="en-US" sz="271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UI/UX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432" y="5238710"/>
            <a:ext cx="7429976" cy="16193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6726" y="5999302"/>
            <a:ext cx="7258447" cy="15907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2432" y="6731306"/>
            <a:ext cx="7429976" cy="16193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6726" y="7491899"/>
            <a:ext cx="7258447" cy="1590741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rot="185119">
            <a:off x="9723416" y="275252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5"/>
                </a:lnTo>
                <a:lnTo>
                  <a:pt x="0" y="22506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2441646">
            <a:off x="-3251523" y="-485184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58085" y="4933950"/>
            <a:ext cx="5315895" cy="59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846" lvl="1" indent="-292923" algn="l">
              <a:lnSpc>
                <a:spcPts val="5047"/>
              </a:lnSpc>
              <a:buFont typeface="Arial"/>
              <a:buChar char="•"/>
            </a:pPr>
            <a:r>
              <a:rPr lang="en-US" sz="271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Emergency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2432" y="4495760"/>
            <a:ext cx="7429976" cy="16193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41446">
            <a:off x="8628091" y="-3977845"/>
            <a:ext cx="12335704" cy="5253245"/>
          </a:xfrm>
          <a:custGeom>
            <a:avLst/>
            <a:gdLst/>
            <a:ahLst/>
            <a:cxnLst/>
            <a:rect l="l" t="t" r="r" b="b"/>
            <a:pathLst>
              <a:path w="12335704" h="5253245">
                <a:moveTo>
                  <a:pt x="0" y="0"/>
                </a:moveTo>
                <a:lnTo>
                  <a:pt x="12335704" y="0"/>
                </a:lnTo>
                <a:lnTo>
                  <a:pt x="12335704" y="5253246"/>
                </a:lnTo>
                <a:lnTo>
                  <a:pt x="0" y="525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1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897335">
            <a:off x="-5139152" y="-570632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57279" y="1066800"/>
            <a:ext cx="10357836" cy="11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Colour Scheming</a:t>
            </a:r>
          </a:p>
        </p:txBody>
      </p:sp>
      <p:sp>
        <p:nvSpPr>
          <p:cNvPr id="5" name="Freeform 5"/>
          <p:cNvSpPr/>
          <p:nvPr/>
        </p:nvSpPr>
        <p:spPr>
          <a:xfrm rot="185119">
            <a:off x="9723416" y="275252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5"/>
                </a:lnTo>
                <a:lnTo>
                  <a:pt x="0" y="2250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441646">
            <a:off x="-3251523" y="-485184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483709" y="8093918"/>
            <a:ext cx="2804291" cy="2024188"/>
          </a:xfrm>
          <a:custGeom>
            <a:avLst/>
            <a:gdLst/>
            <a:ahLst/>
            <a:cxnLst/>
            <a:rect l="l" t="t" r="r" b="b"/>
            <a:pathLst>
              <a:path w="2804291" h="2024188">
                <a:moveTo>
                  <a:pt x="0" y="0"/>
                </a:moveTo>
                <a:lnTo>
                  <a:pt x="2804291" y="0"/>
                </a:lnTo>
                <a:lnTo>
                  <a:pt x="2804291" y="2024188"/>
                </a:lnTo>
                <a:lnTo>
                  <a:pt x="0" y="2024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789711" y="6889630"/>
            <a:ext cx="3724548" cy="3636514"/>
          </a:xfrm>
          <a:custGeom>
            <a:avLst/>
            <a:gdLst/>
            <a:ahLst/>
            <a:cxnLst/>
            <a:rect l="l" t="t" r="r" b="b"/>
            <a:pathLst>
              <a:path w="3724548" h="3636514">
                <a:moveTo>
                  <a:pt x="0" y="0"/>
                </a:moveTo>
                <a:lnTo>
                  <a:pt x="3724548" y="0"/>
                </a:lnTo>
                <a:lnTo>
                  <a:pt x="3724548" y="3636513"/>
                </a:lnTo>
                <a:lnTo>
                  <a:pt x="0" y="36365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057279" y="2968968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C3AED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Header</a:t>
              </a:r>
            </a:p>
            <a:p>
              <a:pPr algn="ctr">
                <a:lnSpc>
                  <a:spcPts val="4900"/>
                </a:lnSpc>
              </a:pPr>
              <a:endPara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ctr">
                <a:lnSpc>
                  <a:spcPts val="4900"/>
                </a:lnSpc>
              </a:pPr>
              <a:r>
                <a:rPr lang="en-US" sz="35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Buttons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36196" y="2968968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7A86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Navigation Bar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17796" y="2968968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A7D0C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Accents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26339" y="6778968"/>
            <a:ext cx="3086100" cy="3086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8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Notification </a:t>
              </a:r>
            </a:p>
            <a:p>
              <a:pPr algn="ctr">
                <a:lnSpc>
                  <a:spcPts val="4900"/>
                </a:lnSpc>
              </a:pPr>
              <a:endPara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Alerts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487539" y="6778968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6D7B8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Text</a:t>
              </a:r>
            </a:p>
            <a:p>
              <a:pPr algn="ctr">
                <a:lnSpc>
                  <a:spcPts val="4900"/>
                </a:lnSpc>
              </a:pPr>
              <a:endPara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Borders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3130" y="1821297"/>
            <a:ext cx="13441739" cy="6032611"/>
            <a:chOff x="0" y="0"/>
            <a:chExt cx="3540211" cy="15888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0211" cy="1588836"/>
            </a:xfrm>
            <a:custGeom>
              <a:avLst/>
              <a:gdLst/>
              <a:ahLst/>
              <a:cxnLst/>
              <a:rect l="l" t="t" r="r" b="b"/>
              <a:pathLst>
                <a:path w="3540211" h="1588836">
                  <a:moveTo>
                    <a:pt x="29374" y="0"/>
                  </a:moveTo>
                  <a:lnTo>
                    <a:pt x="3510837" y="0"/>
                  </a:lnTo>
                  <a:cubicBezTo>
                    <a:pt x="3527060" y="0"/>
                    <a:pt x="3540211" y="13151"/>
                    <a:pt x="3540211" y="29374"/>
                  </a:cubicBezTo>
                  <a:lnTo>
                    <a:pt x="3540211" y="1559462"/>
                  </a:lnTo>
                  <a:cubicBezTo>
                    <a:pt x="3540211" y="1575685"/>
                    <a:pt x="3527060" y="1588836"/>
                    <a:pt x="3510837" y="1588836"/>
                  </a:cubicBezTo>
                  <a:lnTo>
                    <a:pt x="29374" y="1588836"/>
                  </a:lnTo>
                  <a:cubicBezTo>
                    <a:pt x="13151" y="1588836"/>
                    <a:pt x="0" y="1575685"/>
                    <a:pt x="0" y="1559462"/>
                  </a:cubicBezTo>
                  <a:lnTo>
                    <a:pt x="0" y="29374"/>
                  </a:lnTo>
                  <a:cubicBezTo>
                    <a:pt x="0" y="13151"/>
                    <a:pt x="13151" y="0"/>
                    <a:pt x="29374" y="0"/>
                  </a:cubicBezTo>
                  <a:close/>
                </a:path>
              </a:pathLst>
            </a:custGeom>
            <a:solidFill>
              <a:srgbClr val="DDB68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40211" cy="16269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518050">
            <a:off x="16828110" y="-1976676"/>
            <a:ext cx="12335704" cy="14240351"/>
          </a:xfrm>
          <a:custGeom>
            <a:avLst/>
            <a:gdLst/>
            <a:ahLst/>
            <a:cxnLst/>
            <a:rect l="l" t="t" r="r" b="b"/>
            <a:pathLst>
              <a:path w="12335704" h="14240351">
                <a:moveTo>
                  <a:pt x="0" y="0"/>
                </a:moveTo>
                <a:lnTo>
                  <a:pt x="12335704" y="0"/>
                </a:lnTo>
                <a:lnTo>
                  <a:pt x="12335704" y="14240352"/>
                </a:lnTo>
                <a:lnTo>
                  <a:pt x="0" y="1424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462870">
            <a:off x="-10873102" y="-6451339"/>
            <a:ext cx="12335704" cy="14240351"/>
          </a:xfrm>
          <a:custGeom>
            <a:avLst/>
            <a:gdLst/>
            <a:ahLst/>
            <a:cxnLst/>
            <a:rect l="l" t="t" r="r" b="b"/>
            <a:pathLst>
              <a:path w="12335704" h="14240351">
                <a:moveTo>
                  <a:pt x="0" y="0"/>
                </a:moveTo>
                <a:lnTo>
                  <a:pt x="12335704" y="0"/>
                </a:lnTo>
                <a:lnTo>
                  <a:pt x="12335704" y="14240351"/>
                </a:lnTo>
                <a:lnTo>
                  <a:pt x="0" y="14240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96577">
            <a:off x="10886322" y="3678482"/>
            <a:ext cx="14490576" cy="3169814"/>
          </a:xfrm>
          <a:custGeom>
            <a:avLst/>
            <a:gdLst/>
            <a:ahLst/>
            <a:cxnLst/>
            <a:rect l="l" t="t" r="r" b="b"/>
            <a:pathLst>
              <a:path w="14490576" h="3169814">
                <a:moveTo>
                  <a:pt x="0" y="0"/>
                </a:moveTo>
                <a:lnTo>
                  <a:pt x="14490576" y="0"/>
                </a:lnTo>
                <a:lnTo>
                  <a:pt x="14490576" y="3169813"/>
                </a:lnTo>
                <a:lnTo>
                  <a:pt x="0" y="3169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95567" y="2374217"/>
            <a:ext cx="8777871" cy="288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2"/>
              </a:lnSpc>
            </a:pPr>
            <a:r>
              <a:rPr lang="en-US" sz="10886">
                <a:solidFill>
                  <a:srgbClr val="FFFFFF"/>
                </a:solidFill>
                <a:latin typeface="Bugaki"/>
                <a:ea typeface="Bugaki"/>
                <a:cs typeface="Bugaki"/>
                <a:sym typeface="Bugaki"/>
              </a:rPr>
              <a:t>Let’s Work Together</a:t>
            </a:r>
          </a:p>
        </p:txBody>
      </p:sp>
      <p:sp>
        <p:nvSpPr>
          <p:cNvPr id="9" name="Freeform 9"/>
          <p:cNvSpPr/>
          <p:nvPr/>
        </p:nvSpPr>
        <p:spPr>
          <a:xfrm rot="-5111393">
            <a:off x="-5865363" y="-756941"/>
            <a:ext cx="13035676" cy="2851554"/>
          </a:xfrm>
          <a:custGeom>
            <a:avLst/>
            <a:gdLst/>
            <a:ahLst/>
            <a:cxnLst/>
            <a:rect l="l" t="t" r="r" b="b"/>
            <a:pathLst>
              <a:path w="13035676" h="2851554">
                <a:moveTo>
                  <a:pt x="0" y="0"/>
                </a:moveTo>
                <a:lnTo>
                  <a:pt x="13035676" y="0"/>
                </a:lnTo>
                <a:lnTo>
                  <a:pt x="13035676" y="2851554"/>
                </a:lnTo>
                <a:lnTo>
                  <a:pt x="0" y="285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459497" y="4511859"/>
            <a:ext cx="4179102" cy="5775141"/>
          </a:xfrm>
          <a:custGeom>
            <a:avLst/>
            <a:gdLst/>
            <a:ahLst/>
            <a:cxnLst/>
            <a:rect l="l" t="t" r="r" b="b"/>
            <a:pathLst>
              <a:path w="4179102" h="5775141">
                <a:moveTo>
                  <a:pt x="0" y="0"/>
                </a:moveTo>
                <a:lnTo>
                  <a:pt x="4179102" y="0"/>
                </a:lnTo>
                <a:lnTo>
                  <a:pt x="4179102" y="5775141"/>
                </a:lnTo>
                <a:lnTo>
                  <a:pt x="0" y="5775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347212" y="6639250"/>
            <a:ext cx="6438844" cy="3605753"/>
          </a:xfrm>
          <a:custGeom>
            <a:avLst/>
            <a:gdLst/>
            <a:ahLst/>
            <a:cxnLst/>
            <a:rect l="l" t="t" r="r" b="b"/>
            <a:pathLst>
              <a:path w="6438844" h="3605753">
                <a:moveTo>
                  <a:pt x="0" y="0"/>
                </a:moveTo>
                <a:lnTo>
                  <a:pt x="6438844" y="0"/>
                </a:lnTo>
                <a:lnTo>
                  <a:pt x="6438844" y="3605753"/>
                </a:lnTo>
                <a:lnTo>
                  <a:pt x="0" y="36057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295567" y="5673577"/>
            <a:ext cx="980649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874831"/>
                </a:solidFill>
                <a:latin typeface="Comic Sans"/>
                <a:ea typeface="Comic Sans"/>
                <a:cs typeface="Comic Sans"/>
                <a:sym typeface="Comic Sans"/>
              </a:rPr>
              <a:t> Quinter Jaika</a:t>
            </a: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874831"/>
                </a:solidFill>
                <a:latin typeface="Comic Sans"/>
                <a:ea typeface="Comic Sans"/>
                <a:cs typeface="Comic Sans"/>
                <a:sym typeface="Comic Sans"/>
              </a:rPr>
              <a:t>Esborn </a:t>
            </a:r>
            <a:r>
              <a:rPr lang="en-US" sz="3000">
                <a:solidFill>
                  <a:srgbClr val="874831"/>
                </a:solidFill>
                <a:latin typeface="Comic Sans"/>
                <a:ea typeface="Comic Sans"/>
                <a:cs typeface="Comic Sans"/>
                <a:sym typeface="Comic Sans"/>
              </a:rPr>
              <a:t>Kihiu</a:t>
            </a:r>
            <a:endParaRPr lang="en-US" sz="3000" dirty="0">
              <a:solidFill>
                <a:srgbClr val="874831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just">
              <a:lnSpc>
                <a:spcPts val="3600"/>
              </a:lnSpc>
            </a:pPr>
            <a:r>
              <a:rPr lang="en-US" sz="3000" dirty="0">
                <a:solidFill>
                  <a:srgbClr val="874831"/>
                </a:solidFill>
                <a:latin typeface="Comic Sans"/>
                <a:ea typeface="Comic Sans"/>
                <a:cs typeface="Comic Sans"/>
                <a:sym typeface="Comic Sans"/>
              </a:rPr>
              <a:t>Alex Muiruri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18050">
            <a:off x="16828110" y="-1976676"/>
            <a:ext cx="12335704" cy="14240351"/>
          </a:xfrm>
          <a:custGeom>
            <a:avLst/>
            <a:gdLst/>
            <a:ahLst/>
            <a:cxnLst/>
            <a:rect l="l" t="t" r="r" b="b"/>
            <a:pathLst>
              <a:path w="12335704" h="14240351">
                <a:moveTo>
                  <a:pt x="0" y="0"/>
                </a:moveTo>
                <a:lnTo>
                  <a:pt x="12335704" y="0"/>
                </a:lnTo>
                <a:lnTo>
                  <a:pt x="12335704" y="14240352"/>
                </a:lnTo>
                <a:lnTo>
                  <a:pt x="0" y="1424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51623">
            <a:off x="-4210389" y="9125029"/>
            <a:ext cx="12335704" cy="14240351"/>
          </a:xfrm>
          <a:custGeom>
            <a:avLst/>
            <a:gdLst/>
            <a:ahLst/>
            <a:cxnLst/>
            <a:rect l="l" t="t" r="r" b="b"/>
            <a:pathLst>
              <a:path w="12335704" h="14240351">
                <a:moveTo>
                  <a:pt x="0" y="0"/>
                </a:moveTo>
                <a:lnTo>
                  <a:pt x="12335705" y="0"/>
                </a:lnTo>
                <a:lnTo>
                  <a:pt x="12335705" y="14240352"/>
                </a:lnTo>
                <a:lnTo>
                  <a:pt x="0" y="1424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96577">
            <a:off x="10886322" y="3678482"/>
            <a:ext cx="14490576" cy="3169814"/>
          </a:xfrm>
          <a:custGeom>
            <a:avLst/>
            <a:gdLst/>
            <a:ahLst/>
            <a:cxnLst/>
            <a:rect l="l" t="t" r="r" b="b"/>
            <a:pathLst>
              <a:path w="14490576" h="3169814">
                <a:moveTo>
                  <a:pt x="0" y="0"/>
                </a:moveTo>
                <a:lnTo>
                  <a:pt x="14490576" y="0"/>
                </a:lnTo>
                <a:lnTo>
                  <a:pt x="14490576" y="3169813"/>
                </a:lnTo>
                <a:lnTo>
                  <a:pt x="0" y="3169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9188911">
            <a:off x="-3832919" y="7832523"/>
            <a:ext cx="13035676" cy="2851554"/>
          </a:xfrm>
          <a:custGeom>
            <a:avLst/>
            <a:gdLst/>
            <a:ahLst/>
            <a:cxnLst/>
            <a:rect l="l" t="t" r="r" b="b"/>
            <a:pathLst>
              <a:path w="13035676" h="2851554">
                <a:moveTo>
                  <a:pt x="0" y="0"/>
                </a:moveTo>
                <a:lnTo>
                  <a:pt x="13035676" y="0"/>
                </a:lnTo>
                <a:lnTo>
                  <a:pt x="13035676" y="2851554"/>
                </a:lnTo>
                <a:lnTo>
                  <a:pt x="0" y="285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74797" y="2820573"/>
            <a:ext cx="14093428" cy="446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7"/>
              </a:lnSpc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University students face significant mental health challenges due to academic pressure, financial stress, social isolation, and adjustment difficulties. </a:t>
            </a:r>
          </a:p>
          <a:p>
            <a:pPr algn="l">
              <a:lnSpc>
                <a:spcPts val="4447"/>
              </a:lnSpc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Despite the availability of campus resources, many students:</a:t>
            </a:r>
          </a:p>
          <a:p>
            <a:pPr marL="640211" lvl="1" indent="-320105" algn="l">
              <a:lnSpc>
                <a:spcPts val="4447"/>
              </a:lnSpc>
              <a:buFont typeface="Arial"/>
              <a:buChar char="•"/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Struggle to access help quickly during crises.</a:t>
            </a:r>
          </a:p>
          <a:p>
            <a:pPr marL="640211" lvl="1" indent="-320105" algn="l">
              <a:lnSpc>
                <a:spcPts val="4447"/>
              </a:lnSpc>
              <a:buFont typeface="Arial"/>
              <a:buChar char="•"/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Lack immediate coping mechanisms for anxiety or panic attacks.</a:t>
            </a:r>
          </a:p>
          <a:p>
            <a:pPr marL="640211" lvl="1" indent="-320105" algn="l">
              <a:lnSpc>
                <a:spcPts val="4447"/>
              </a:lnSpc>
              <a:buFont typeface="Arial"/>
              <a:buChar char="•"/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Neglect self-care due to overwhelming schedules.</a:t>
            </a:r>
          </a:p>
          <a:p>
            <a:pPr algn="l">
              <a:lnSpc>
                <a:spcPts val="4447"/>
              </a:lnSpc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Existing solutions such as counseling centers are often underutilized due to stigma, long wait times, or lack of awareness.</a:t>
            </a:r>
          </a:p>
        </p:txBody>
      </p:sp>
      <p:sp>
        <p:nvSpPr>
          <p:cNvPr id="7" name="Freeform 7"/>
          <p:cNvSpPr/>
          <p:nvPr/>
        </p:nvSpPr>
        <p:spPr>
          <a:xfrm rot="10240472">
            <a:off x="-1337451" y="-1210770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4797" y="1393278"/>
            <a:ext cx="11415251" cy="117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Project Description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41446">
            <a:off x="8628091" y="-3977845"/>
            <a:ext cx="12335704" cy="5253245"/>
          </a:xfrm>
          <a:custGeom>
            <a:avLst/>
            <a:gdLst/>
            <a:ahLst/>
            <a:cxnLst/>
            <a:rect l="l" t="t" r="r" b="b"/>
            <a:pathLst>
              <a:path w="12335704" h="5253245">
                <a:moveTo>
                  <a:pt x="0" y="0"/>
                </a:moveTo>
                <a:lnTo>
                  <a:pt x="12335704" y="0"/>
                </a:lnTo>
                <a:lnTo>
                  <a:pt x="12335704" y="5253246"/>
                </a:lnTo>
                <a:lnTo>
                  <a:pt x="0" y="525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1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897335">
            <a:off x="-5139152" y="-570632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27244" y="2232320"/>
            <a:ext cx="12231457" cy="11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Mental Health Quiz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7244" y="3448449"/>
            <a:ext cx="15932056" cy="656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How often do you feel overwhelmed by stress or anxiety?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a) Rarely                                                                              c) Often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b) Sometimes                                                                       d) Almost daily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When stressed, do you know where to find immediate help?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a) Yes, I have contacts saved.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b) I know some resources but not how to reach them quickly.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c) No, I don’t know where to turn.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How often do you neglect self-care due to busy schedules?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a) Never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b) Occasionally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c) Frequently</a:t>
            </a:r>
          </a:p>
        </p:txBody>
      </p:sp>
      <p:sp>
        <p:nvSpPr>
          <p:cNvPr id="6" name="Freeform 6"/>
          <p:cNvSpPr/>
          <p:nvPr/>
        </p:nvSpPr>
        <p:spPr>
          <a:xfrm rot="185119">
            <a:off x="9723416" y="275252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5"/>
                </a:lnTo>
                <a:lnTo>
                  <a:pt x="0" y="2250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441646">
            <a:off x="-3251523" y="-485184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41446">
            <a:off x="8628091" y="-3977845"/>
            <a:ext cx="12335704" cy="5253245"/>
          </a:xfrm>
          <a:custGeom>
            <a:avLst/>
            <a:gdLst/>
            <a:ahLst/>
            <a:cxnLst/>
            <a:rect l="l" t="t" r="r" b="b"/>
            <a:pathLst>
              <a:path w="12335704" h="5253245">
                <a:moveTo>
                  <a:pt x="0" y="0"/>
                </a:moveTo>
                <a:lnTo>
                  <a:pt x="12335704" y="0"/>
                </a:lnTo>
                <a:lnTo>
                  <a:pt x="12335704" y="5253246"/>
                </a:lnTo>
                <a:lnTo>
                  <a:pt x="0" y="525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1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897335">
            <a:off x="-5139152" y="-570632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27244" y="2232320"/>
            <a:ext cx="12231457" cy="11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Mental Health Quiz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7244" y="3448449"/>
            <a:ext cx="15932056" cy="4765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What do you typically do to calm down during high-pressure situations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a)Scroll social media                                                 c) Meditate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b) Talk to someone                                                    d) Nothing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Would you use an app that combines emergency support, stress relief and self-care in one place?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a) Yes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b) Maybe</a:t>
            </a:r>
          </a:p>
          <a:p>
            <a:pPr algn="l">
              <a:lnSpc>
                <a:spcPts val="4775"/>
              </a:lnSpc>
            </a:pPr>
            <a:r>
              <a:rPr lang="en-US" sz="31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c) No</a:t>
            </a:r>
          </a:p>
        </p:txBody>
      </p:sp>
      <p:sp>
        <p:nvSpPr>
          <p:cNvPr id="6" name="Freeform 6"/>
          <p:cNvSpPr/>
          <p:nvPr/>
        </p:nvSpPr>
        <p:spPr>
          <a:xfrm rot="185119">
            <a:off x="9723416" y="275252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5"/>
                </a:lnTo>
                <a:lnTo>
                  <a:pt x="0" y="2250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441646">
            <a:off x="-3251523" y="-485184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18050">
            <a:off x="17930904" y="-1882642"/>
            <a:ext cx="12335704" cy="14240351"/>
          </a:xfrm>
          <a:custGeom>
            <a:avLst/>
            <a:gdLst/>
            <a:ahLst/>
            <a:cxnLst/>
            <a:rect l="l" t="t" r="r" b="b"/>
            <a:pathLst>
              <a:path w="12335704" h="14240351">
                <a:moveTo>
                  <a:pt x="0" y="0"/>
                </a:moveTo>
                <a:lnTo>
                  <a:pt x="12335704" y="0"/>
                </a:lnTo>
                <a:lnTo>
                  <a:pt x="12335704" y="14240352"/>
                </a:lnTo>
                <a:lnTo>
                  <a:pt x="0" y="1424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25462">
            <a:off x="-2062840" y="8939464"/>
            <a:ext cx="14789299" cy="3972023"/>
          </a:xfrm>
          <a:custGeom>
            <a:avLst/>
            <a:gdLst/>
            <a:ahLst/>
            <a:cxnLst/>
            <a:rect l="l" t="t" r="r" b="b"/>
            <a:pathLst>
              <a:path w="14789299" h="3972023">
                <a:moveTo>
                  <a:pt x="0" y="0"/>
                </a:moveTo>
                <a:lnTo>
                  <a:pt x="14789298" y="0"/>
                </a:lnTo>
                <a:lnTo>
                  <a:pt x="14789298" y="3972024"/>
                </a:lnTo>
                <a:lnTo>
                  <a:pt x="0" y="3972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298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642865">
            <a:off x="-532070" y="9161678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240472">
            <a:off x="-1337451" y="-1210770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14916" y="1436695"/>
            <a:ext cx="4857979" cy="831464"/>
            <a:chOff x="0" y="0"/>
            <a:chExt cx="1473526" cy="252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3526" cy="252200"/>
            </a:xfrm>
            <a:custGeom>
              <a:avLst/>
              <a:gdLst/>
              <a:ahLst/>
              <a:cxnLst/>
              <a:rect l="l" t="t" r="r" b="b"/>
              <a:pathLst>
                <a:path w="1473526" h="252200">
                  <a:moveTo>
                    <a:pt x="81276" y="0"/>
                  </a:moveTo>
                  <a:lnTo>
                    <a:pt x="1392250" y="0"/>
                  </a:lnTo>
                  <a:cubicBezTo>
                    <a:pt x="1413806" y="0"/>
                    <a:pt x="1434479" y="8563"/>
                    <a:pt x="1449721" y="23805"/>
                  </a:cubicBezTo>
                  <a:cubicBezTo>
                    <a:pt x="1464963" y="39047"/>
                    <a:pt x="1473526" y="59720"/>
                    <a:pt x="1473526" y="81276"/>
                  </a:cubicBezTo>
                  <a:lnTo>
                    <a:pt x="1473526" y="170924"/>
                  </a:lnTo>
                  <a:cubicBezTo>
                    <a:pt x="1473526" y="192480"/>
                    <a:pt x="1464963" y="213153"/>
                    <a:pt x="1449721" y="228395"/>
                  </a:cubicBezTo>
                  <a:cubicBezTo>
                    <a:pt x="1434479" y="243637"/>
                    <a:pt x="1413806" y="252200"/>
                    <a:pt x="1392250" y="252200"/>
                  </a:cubicBezTo>
                  <a:lnTo>
                    <a:pt x="81276" y="252200"/>
                  </a:lnTo>
                  <a:cubicBezTo>
                    <a:pt x="59720" y="252200"/>
                    <a:pt x="39047" y="243637"/>
                    <a:pt x="23805" y="228395"/>
                  </a:cubicBezTo>
                  <a:cubicBezTo>
                    <a:pt x="8563" y="213153"/>
                    <a:pt x="0" y="192480"/>
                    <a:pt x="0" y="170924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BE725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73526" cy="290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14916" y="4101665"/>
            <a:ext cx="4857979" cy="831464"/>
            <a:chOff x="0" y="0"/>
            <a:chExt cx="1473526" cy="252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3526" cy="252200"/>
            </a:xfrm>
            <a:custGeom>
              <a:avLst/>
              <a:gdLst/>
              <a:ahLst/>
              <a:cxnLst/>
              <a:rect l="l" t="t" r="r" b="b"/>
              <a:pathLst>
                <a:path w="1473526" h="252200">
                  <a:moveTo>
                    <a:pt x="81276" y="0"/>
                  </a:moveTo>
                  <a:lnTo>
                    <a:pt x="1392250" y="0"/>
                  </a:lnTo>
                  <a:cubicBezTo>
                    <a:pt x="1413806" y="0"/>
                    <a:pt x="1434479" y="8563"/>
                    <a:pt x="1449721" y="23805"/>
                  </a:cubicBezTo>
                  <a:cubicBezTo>
                    <a:pt x="1464963" y="39047"/>
                    <a:pt x="1473526" y="59720"/>
                    <a:pt x="1473526" y="81276"/>
                  </a:cubicBezTo>
                  <a:lnTo>
                    <a:pt x="1473526" y="170924"/>
                  </a:lnTo>
                  <a:cubicBezTo>
                    <a:pt x="1473526" y="192480"/>
                    <a:pt x="1464963" y="213153"/>
                    <a:pt x="1449721" y="228395"/>
                  </a:cubicBezTo>
                  <a:cubicBezTo>
                    <a:pt x="1434479" y="243637"/>
                    <a:pt x="1413806" y="252200"/>
                    <a:pt x="1392250" y="252200"/>
                  </a:cubicBezTo>
                  <a:lnTo>
                    <a:pt x="81276" y="252200"/>
                  </a:lnTo>
                  <a:cubicBezTo>
                    <a:pt x="59720" y="252200"/>
                    <a:pt x="39047" y="243637"/>
                    <a:pt x="23805" y="228395"/>
                  </a:cubicBezTo>
                  <a:cubicBezTo>
                    <a:pt x="8563" y="213153"/>
                    <a:pt x="0" y="192480"/>
                    <a:pt x="0" y="170924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BE725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73526" cy="290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14916" y="6766634"/>
            <a:ext cx="4857979" cy="831464"/>
            <a:chOff x="0" y="0"/>
            <a:chExt cx="1473526" cy="252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73526" cy="252200"/>
            </a:xfrm>
            <a:custGeom>
              <a:avLst/>
              <a:gdLst/>
              <a:ahLst/>
              <a:cxnLst/>
              <a:rect l="l" t="t" r="r" b="b"/>
              <a:pathLst>
                <a:path w="1473526" h="252200">
                  <a:moveTo>
                    <a:pt x="81276" y="0"/>
                  </a:moveTo>
                  <a:lnTo>
                    <a:pt x="1392250" y="0"/>
                  </a:lnTo>
                  <a:cubicBezTo>
                    <a:pt x="1413806" y="0"/>
                    <a:pt x="1434479" y="8563"/>
                    <a:pt x="1449721" y="23805"/>
                  </a:cubicBezTo>
                  <a:cubicBezTo>
                    <a:pt x="1464963" y="39047"/>
                    <a:pt x="1473526" y="59720"/>
                    <a:pt x="1473526" y="81276"/>
                  </a:cubicBezTo>
                  <a:lnTo>
                    <a:pt x="1473526" y="170924"/>
                  </a:lnTo>
                  <a:cubicBezTo>
                    <a:pt x="1473526" y="192480"/>
                    <a:pt x="1464963" y="213153"/>
                    <a:pt x="1449721" y="228395"/>
                  </a:cubicBezTo>
                  <a:cubicBezTo>
                    <a:pt x="1434479" y="243637"/>
                    <a:pt x="1413806" y="252200"/>
                    <a:pt x="1392250" y="252200"/>
                  </a:cubicBezTo>
                  <a:lnTo>
                    <a:pt x="81276" y="252200"/>
                  </a:lnTo>
                  <a:cubicBezTo>
                    <a:pt x="59720" y="252200"/>
                    <a:pt x="39047" y="243637"/>
                    <a:pt x="23805" y="228395"/>
                  </a:cubicBezTo>
                  <a:cubicBezTo>
                    <a:pt x="8563" y="213153"/>
                    <a:pt x="0" y="192480"/>
                    <a:pt x="0" y="170924"/>
                  </a:cubicBezTo>
                  <a:lnTo>
                    <a:pt x="0" y="81276"/>
                  </a:lnTo>
                  <a:cubicBezTo>
                    <a:pt x="0" y="59720"/>
                    <a:pt x="8563" y="39047"/>
                    <a:pt x="23805" y="23805"/>
                  </a:cubicBezTo>
                  <a:cubicBezTo>
                    <a:pt x="39047" y="8563"/>
                    <a:pt x="59720" y="0"/>
                    <a:pt x="81276" y="0"/>
                  </a:cubicBezTo>
                  <a:close/>
                </a:path>
              </a:pathLst>
            </a:custGeom>
            <a:solidFill>
              <a:srgbClr val="BE725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73526" cy="290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687245" y="6910427"/>
            <a:ext cx="2292459" cy="3531800"/>
          </a:xfrm>
          <a:custGeom>
            <a:avLst/>
            <a:gdLst/>
            <a:ahLst/>
            <a:cxnLst/>
            <a:rect l="l" t="t" r="r" b="b"/>
            <a:pathLst>
              <a:path w="2292459" h="3531800">
                <a:moveTo>
                  <a:pt x="0" y="0"/>
                </a:moveTo>
                <a:lnTo>
                  <a:pt x="2292459" y="0"/>
                </a:lnTo>
                <a:lnTo>
                  <a:pt x="2292459" y="3531800"/>
                </a:lnTo>
                <a:lnTo>
                  <a:pt x="0" y="3531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0252" y="1971136"/>
            <a:ext cx="7006314" cy="21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Solutions Provided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14916" y="2518683"/>
            <a:ext cx="5008758" cy="111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5"/>
              </a:lnSpc>
            </a:pPr>
            <a:r>
              <a:rPr lang="en-US" sz="3671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One-Tap Emergency Contacts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171580"/>
            <a:ext cx="7167122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5756" lvl="1" indent="-332878" algn="l">
              <a:lnSpc>
                <a:spcPts val="3700"/>
              </a:lnSpc>
              <a:buAutoNum type="arabicPeriod"/>
            </a:pPr>
            <a:r>
              <a:rPr lang="en-US" sz="30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Reduced hesitation in seeking help by providing direct access to counselling and crisis lines</a:t>
            </a:r>
          </a:p>
          <a:p>
            <a:pPr marL="665756" lvl="1" indent="-332878" algn="l">
              <a:lnSpc>
                <a:spcPts val="3700"/>
              </a:lnSpc>
              <a:buAutoNum type="arabicPeriod"/>
            </a:pPr>
            <a:r>
              <a:rPr lang="en-US" sz="30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Help users regain emotional control during acute stress or panic through guided exercises and interactive task.</a:t>
            </a:r>
          </a:p>
          <a:p>
            <a:pPr marL="665756" lvl="1" indent="-332878" algn="l">
              <a:lnSpc>
                <a:spcPts val="3700"/>
              </a:lnSpc>
              <a:buAutoNum type="arabicPeriod"/>
            </a:pPr>
            <a:r>
              <a:rPr lang="en-US" sz="3083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Combat wellness neglect by prompting hydration, breaks and mindfulness practices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58895" y="1539104"/>
            <a:ext cx="3970020" cy="65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4523">
                <a:solidFill>
                  <a:srgbClr val="F2F1EB"/>
                </a:solidFill>
                <a:latin typeface="Bugaki"/>
                <a:ea typeface="Bugaki"/>
                <a:cs typeface="Bugaki"/>
                <a:sym typeface="Bugaki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58895" y="4145330"/>
            <a:ext cx="3970020" cy="65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4523">
                <a:solidFill>
                  <a:srgbClr val="F2F1EB"/>
                </a:solidFill>
                <a:latin typeface="Bugaki"/>
                <a:ea typeface="Bugaki"/>
                <a:cs typeface="Bugaki"/>
                <a:sym typeface="Bugaki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96590" y="6939002"/>
            <a:ext cx="3970020" cy="65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4523">
                <a:solidFill>
                  <a:srgbClr val="F2F1EB"/>
                </a:solidFill>
                <a:latin typeface="Bugaki"/>
                <a:ea typeface="Bugaki"/>
                <a:cs typeface="Bugaki"/>
                <a:sym typeface="Bugaki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4137" y="5180779"/>
            <a:ext cx="5008758" cy="56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5"/>
              </a:lnSpc>
            </a:pPr>
            <a:r>
              <a:rPr lang="en-US" sz="3671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Distraction Activities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4137" y="7821020"/>
            <a:ext cx="5008758" cy="56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5"/>
              </a:lnSpc>
            </a:pPr>
            <a:r>
              <a:rPr lang="en-US" sz="3671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Self-care Scheduler</a:t>
            </a:r>
          </a:p>
        </p:txBody>
      </p:sp>
      <p:sp>
        <p:nvSpPr>
          <p:cNvPr id="24" name="Freeform 24"/>
          <p:cNvSpPr/>
          <p:nvPr/>
        </p:nvSpPr>
        <p:spPr>
          <a:xfrm rot="10224498">
            <a:off x="-532070" y="-1125322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18050">
            <a:off x="16828110" y="-1976676"/>
            <a:ext cx="12335704" cy="14240351"/>
          </a:xfrm>
          <a:custGeom>
            <a:avLst/>
            <a:gdLst/>
            <a:ahLst/>
            <a:cxnLst/>
            <a:rect l="l" t="t" r="r" b="b"/>
            <a:pathLst>
              <a:path w="12335704" h="14240351">
                <a:moveTo>
                  <a:pt x="0" y="0"/>
                </a:moveTo>
                <a:lnTo>
                  <a:pt x="12335704" y="0"/>
                </a:lnTo>
                <a:lnTo>
                  <a:pt x="12335704" y="14240352"/>
                </a:lnTo>
                <a:lnTo>
                  <a:pt x="0" y="1424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51623">
            <a:off x="-4210389" y="9125029"/>
            <a:ext cx="12335704" cy="14240351"/>
          </a:xfrm>
          <a:custGeom>
            <a:avLst/>
            <a:gdLst/>
            <a:ahLst/>
            <a:cxnLst/>
            <a:rect l="l" t="t" r="r" b="b"/>
            <a:pathLst>
              <a:path w="12335704" h="14240351">
                <a:moveTo>
                  <a:pt x="0" y="0"/>
                </a:moveTo>
                <a:lnTo>
                  <a:pt x="12335705" y="0"/>
                </a:lnTo>
                <a:lnTo>
                  <a:pt x="12335705" y="14240352"/>
                </a:lnTo>
                <a:lnTo>
                  <a:pt x="0" y="1424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96577">
            <a:off x="10886322" y="3678482"/>
            <a:ext cx="14490576" cy="3169814"/>
          </a:xfrm>
          <a:custGeom>
            <a:avLst/>
            <a:gdLst/>
            <a:ahLst/>
            <a:cxnLst/>
            <a:rect l="l" t="t" r="r" b="b"/>
            <a:pathLst>
              <a:path w="14490576" h="3169814">
                <a:moveTo>
                  <a:pt x="0" y="0"/>
                </a:moveTo>
                <a:lnTo>
                  <a:pt x="14490576" y="0"/>
                </a:lnTo>
                <a:lnTo>
                  <a:pt x="14490576" y="3169813"/>
                </a:lnTo>
                <a:lnTo>
                  <a:pt x="0" y="3169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9188911">
            <a:off x="-3832919" y="7832523"/>
            <a:ext cx="13035676" cy="2851554"/>
          </a:xfrm>
          <a:custGeom>
            <a:avLst/>
            <a:gdLst/>
            <a:ahLst/>
            <a:cxnLst/>
            <a:rect l="l" t="t" r="r" b="b"/>
            <a:pathLst>
              <a:path w="13035676" h="2851554">
                <a:moveTo>
                  <a:pt x="0" y="0"/>
                </a:moveTo>
                <a:lnTo>
                  <a:pt x="13035676" y="0"/>
                </a:lnTo>
                <a:lnTo>
                  <a:pt x="13035676" y="2851554"/>
                </a:lnTo>
                <a:lnTo>
                  <a:pt x="0" y="285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455409" y="3621841"/>
            <a:ext cx="6749984" cy="55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11" lvl="1" indent="-320105" algn="l">
              <a:lnSpc>
                <a:spcPts val="4447"/>
              </a:lnSpc>
              <a:buFont typeface="Arial"/>
              <a:buChar char="•"/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Immediate support, reducing reliance on overwhelmed campus services</a:t>
            </a:r>
          </a:p>
          <a:p>
            <a:pPr marL="640211" lvl="1" indent="-320105" algn="l">
              <a:lnSpc>
                <a:spcPts val="4447"/>
              </a:lnSpc>
              <a:buFont typeface="Arial"/>
              <a:buChar char="•"/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Discreet Assistance which lowers stigma by providing private, anytime access</a:t>
            </a:r>
          </a:p>
          <a:p>
            <a:pPr marL="640211" lvl="1" indent="-320105" algn="l">
              <a:lnSpc>
                <a:spcPts val="4447"/>
              </a:lnSpc>
              <a:buFont typeface="Arial"/>
              <a:buChar char="•"/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Proactive care which encourages healthy habits before crises escalate</a:t>
            </a:r>
          </a:p>
          <a:p>
            <a:pPr algn="l">
              <a:lnSpc>
                <a:spcPts val="4447"/>
              </a:lnSpc>
            </a:pPr>
            <a:endParaRPr lang="en-US" sz="2965">
              <a:solidFill>
                <a:srgbClr val="874931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sp>
        <p:nvSpPr>
          <p:cNvPr id="7" name="Freeform 7"/>
          <p:cNvSpPr/>
          <p:nvPr/>
        </p:nvSpPr>
        <p:spPr>
          <a:xfrm rot="10240472">
            <a:off x="-1337451" y="-1210770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574797" y="1393278"/>
            <a:ext cx="11415251" cy="117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Value Addition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89966"/>
            <a:ext cx="6253723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000" spc="10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To Students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14503" y="2589966"/>
            <a:ext cx="6253723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000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To Universities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4503" y="3621841"/>
            <a:ext cx="6749984" cy="5030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11" lvl="1" indent="-320105" algn="l">
              <a:lnSpc>
                <a:spcPts val="4447"/>
              </a:lnSpc>
              <a:buFont typeface="Arial"/>
              <a:buChar char="•"/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Compliments existing servicess by directing students to appropriate resources</a:t>
            </a:r>
          </a:p>
          <a:p>
            <a:pPr marL="640211" lvl="1" indent="-320105" algn="l">
              <a:lnSpc>
                <a:spcPts val="4447"/>
              </a:lnSpc>
              <a:buFont typeface="Arial"/>
              <a:buChar char="•"/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Provides ananymized analytics to improve mental health programs</a:t>
            </a:r>
          </a:p>
          <a:p>
            <a:pPr marL="640211" lvl="1" indent="-320105" algn="l">
              <a:lnSpc>
                <a:spcPts val="4447"/>
              </a:lnSpc>
              <a:buFont typeface="Arial"/>
              <a:buChar char="•"/>
            </a:pPr>
            <a:r>
              <a:rPr lang="en-US" sz="2965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Enhances student retention by addressing a key barrier to academic success</a:t>
            </a:r>
          </a:p>
          <a:p>
            <a:pPr algn="l">
              <a:lnSpc>
                <a:spcPts val="4447"/>
              </a:lnSpc>
            </a:pPr>
            <a:endParaRPr lang="en-US" sz="2965">
              <a:solidFill>
                <a:srgbClr val="874931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85574">
            <a:off x="12120148" y="2966483"/>
            <a:ext cx="12335704" cy="5253245"/>
          </a:xfrm>
          <a:custGeom>
            <a:avLst/>
            <a:gdLst/>
            <a:ahLst/>
            <a:cxnLst/>
            <a:rect l="l" t="t" r="r" b="b"/>
            <a:pathLst>
              <a:path w="12335704" h="5253245">
                <a:moveTo>
                  <a:pt x="0" y="0"/>
                </a:moveTo>
                <a:lnTo>
                  <a:pt x="12335704" y="0"/>
                </a:lnTo>
                <a:lnTo>
                  <a:pt x="12335704" y="5253245"/>
                </a:lnTo>
                <a:lnTo>
                  <a:pt x="0" y="5253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1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897335">
            <a:off x="-5139152" y="-570632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49796">
            <a:off x="12561370" y="4018178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441646">
            <a:off x="-3251523" y="-485184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36475" y="6276883"/>
            <a:ext cx="4299247" cy="4354670"/>
          </a:xfrm>
          <a:custGeom>
            <a:avLst/>
            <a:gdLst/>
            <a:ahLst/>
            <a:cxnLst/>
            <a:rect l="l" t="t" r="r" b="b"/>
            <a:pathLst>
              <a:path w="4299247" h="4354670">
                <a:moveTo>
                  <a:pt x="0" y="0"/>
                </a:moveTo>
                <a:lnTo>
                  <a:pt x="4299247" y="0"/>
                </a:lnTo>
                <a:lnTo>
                  <a:pt x="4299247" y="4354670"/>
                </a:lnTo>
                <a:lnTo>
                  <a:pt x="0" y="4354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275037" y="6217167"/>
            <a:ext cx="4167845" cy="4114800"/>
          </a:xfrm>
          <a:custGeom>
            <a:avLst/>
            <a:gdLst/>
            <a:ahLst/>
            <a:cxnLst/>
            <a:rect l="l" t="t" r="r" b="b"/>
            <a:pathLst>
              <a:path w="4167845" h="4114800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93477" y="678238"/>
            <a:ext cx="11595967" cy="11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Database 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93477" y="3695415"/>
            <a:ext cx="11137001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@Database(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entities = [User::class, Distraction::class], // Current entities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version = 2,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exportSchema = false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abstract class AppDatabase : RoomDatabase() {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abstract fun userDao(): UserDao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abstract fun distractionDao(): DistractionDao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}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93477" y="2412303"/>
            <a:ext cx="11595967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000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Database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85574">
            <a:off x="12120148" y="2966483"/>
            <a:ext cx="12335704" cy="5253245"/>
          </a:xfrm>
          <a:custGeom>
            <a:avLst/>
            <a:gdLst/>
            <a:ahLst/>
            <a:cxnLst/>
            <a:rect l="l" t="t" r="r" b="b"/>
            <a:pathLst>
              <a:path w="12335704" h="5253245">
                <a:moveTo>
                  <a:pt x="0" y="0"/>
                </a:moveTo>
                <a:lnTo>
                  <a:pt x="12335704" y="0"/>
                </a:lnTo>
                <a:lnTo>
                  <a:pt x="12335704" y="5253245"/>
                </a:lnTo>
                <a:lnTo>
                  <a:pt x="0" y="5253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1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897335">
            <a:off x="-5139152" y="-570632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49796">
            <a:off x="12561370" y="4018178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441646">
            <a:off x="-3251523" y="-485184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36475" y="6276883"/>
            <a:ext cx="4299247" cy="4354670"/>
          </a:xfrm>
          <a:custGeom>
            <a:avLst/>
            <a:gdLst/>
            <a:ahLst/>
            <a:cxnLst/>
            <a:rect l="l" t="t" r="r" b="b"/>
            <a:pathLst>
              <a:path w="4299247" h="4354670">
                <a:moveTo>
                  <a:pt x="0" y="0"/>
                </a:moveTo>
                <a:lnTo>
                  <a:pt x="4299247" y="0"/>
                </a:lnTo>
                <a:lnTo>
                  <a:pt x="4299247" y="4354670"/>
                </a:lnTo>
                <a:lnTo>
                  <a:pt x="0" y="4354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275037" y="6217167"/>
            <a:ext cx="4167845" cy="4114800"/>
          </a:xfrm>
          <a:custGeom>
            <a:avLst/>
            <a:gdLst/>
            <a:ahLst/>
            <a:cxnLst/>
            <a:rect l="l" t="t" r="r" b="b"/>
            <a:pathLst>
              <a:path w="4167845" h="4114800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93477" y="678238"/>
            <a:ext cx="11595967" cy="11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Database 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93477" y="2621442"/>
            <a:ext cx="11137001" cy="741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@Entity(tableName = "users")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data class User(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@PrimaryKey(autoGenerate = true)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id: Int = 0,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username: String,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email: String,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password: String,  // Note: Should be hashed in production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birthday: String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874931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874931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@Entity(tableName = "distractions")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data class Distraction(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@PrimaryKey(autoGenerate = true)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id: Int = 0,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title: String,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description: String,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category: String,  // e.g., "quick", "guided", "physical"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    val durationMinutes: Int = 5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874931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93477" y="1875316"/>
            <a:ext cx="11595967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000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Model Classes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41446">
            <a:off x="8628091" y="-3977845"/>
            <a:ext cx="12335704" cy="5253245"/>
          </a:xfrm>
          <a:custGeom>
            <a:avLst/>
            <a:gdLst/>
            <a:ahLst/>
            <a:cxnLst/>
            <a:rect l="l" t="t" r="r" b="b"/>
            <a:pathLst>
              <a:path w="12335704" h="5253245">
                <a:moveTo>
                  <a:pt x="0" y="0"/>
                </a:moveTo>
                <a:lnTo>
                  <a:pt x="12335704" y="0"/>
                </a:lnTo>
                <a:lnTo>
                  <a:pt x="12335704" y="5253246"/>
                </a:lnTo>
                <a:lnTo>
                  <a:pt x="0" y="525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1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897335">
            <a:off x="-5139152" y="-570632"/>
            <a:ext cx="12335704" cy="2421539"/>
          </a:xfrm>
          <a:custGeom>
            <a:avLst/>
            <a:gdLst/>
            <a:ahLst/>
            <a:cxnLst/>
            <a:rect l="l" t="t" r="r" b="b"/>
            <a:pathLst>
              <a:path w="12335704" h="2421539">
                <a:moveTo>
                  <a:pt x="0" y="0"/>
                </a:moveTo>
                <a:lnTo>
                  <a:pt x="12335704" y="0"/>
                </a:lnTo>
                <a:lnTo>
                  <a:pt x="12335704" y="2421540"/>
                </a:lnTo>
                <a:lnTo>
                  <a:pt x="0" y="242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80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57115" y="1066800"/>
            <a:ext cx="11454327" cy="117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4"/>
              </a:lnSpc>
            </a:pPr>
            <a:r>
              <a:rPr lang="en-US" sz="7983">
                <a:solidFill>
                  <a:srgbClr val="D69578"/>
                </a:solidFill>
                <a:latin typeface="Bugaki"/>
                <a:ea typeface="Bugaki"/>
                <a:cs typeface="Bugaki"/>
                <a:sym typeface="Bugaki"/>
              </a:rPr>
              <a:t>Core Functionality</a:t>
            </a:r>
          </a:p>
        </p:txBody>
      </p:sp>
      <p:sp>
        <p:nvSpPr>
          <p:cNvPr id="5" name="Freeform 5"/>
          <p:cNvSpPr/>
          <p:nvPr/>
        </p:nvSpPr>
        <p:spPr>
          <a:xfrm rot="185119">
            <a:off x="9723416" y="275252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5"/>
                </a:lnTo>
                <a:lnTo>
                  <a:pt x="0" y="2250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441646">
            <a:off x="-3251523" y="-485184"/>
            <a:ext cx="10288662" cy="2250645"/>
          </a:xfrm>
          <a:custGeom>
            <a:avLst/>
            <a:gdLst/>
            <a:ahLst/>
            <a:cxnLst/>
            <a:rect l="l" t="t" r="r" b="b"/>
            <a:pathLst>
              <a:path w="10288662" h="2250645">
                <a:moveTo>
                  <a:pt x="0" y="0"/>
                </a:moveTo>
                <a:lnTo>
                  <a:pt x="10288662" y="0"/>
                </a:lnTo>
                <a:lnTo>
                  <a:pt x="10288662" y="2250644"/>
                </a:lnTo>
                <a:lnTo>
                  <a:pt x="0" y="2250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57115" y="4337050"/>
            <a:ext cx="9600249" cy="49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Emergency Resources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One-tap helpline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Pre-loaded contacts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Expandable list</a:t>
            </a:r>
          </a:p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Distraction Tools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Interactive breathing exercise with visual guidance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5-4-3-2-1 grounding technique walkthrough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Fun activities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42276" y="2390248"/>
            <a:ext cx="7304858" cy="368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Self-care System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Customizable reminder scheduling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Alarm-based notifications</a:t>
            </a:r>
          </a:p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User Management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Login/ Registration flow </a:t>
            </a:r>
          </a:p>
          <a:p>
            <a:pPr marL="755649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Session persistence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Office PowerPoint</Application>
  <PresentationFormat>Custom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Cormorant Garamond Bold</vt:lpstr>
      <vt:lpstr>Arial</vt:lpstr>
      <vt:lpstr>Bugaki</vt:lpstr>
      <vt:lpstr>Comic Sans</vt:lpstr>
      <vt:lpstr>Calibri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Mindnest Presentation</dc:title>
  <cp:lastModifiedBy>Quinter Jaika</cp:lastModifiedBy>
  <cp:revision>2</cp:revision>
  <dcterms:created xsi:type="dcterms:W3CDTF">2006-08-16T00:00:00Z</dcterms:created>
  <dcterms:modified xsi:type="dcterms:W3CDTF">2025-07-09T06:24:52Z</dcterms:modified>
  <dc:identifier>DAGsbcGydDk</dc:identifier>
</cp:coreProperties>
</file>